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7">
  <p:sldMasterIdLst>
    <p:sldMasterId id="2147483648" r:id="rId1"/>
    <p:sldMasterId id="2147483660" r:id="rId2"/>
    <p:sldMasterId id="2147483669" r:id="rId3"/>
  </p:sldMasterIdLst>
  <p:notesMasterIdLst>
    <p:notesMasterId r:id="rId23"/>
  </p:notesMasterIdLst>
  <p:sldIdLst>
    <p:sldId id="303" r:id="rId4"/>
    <p:sldId id="306" r:id="rId5"/>
    <p:sldId id="307" r:id="rId6"/>
    <p:sldId id="309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8" r:id="rId16"/>
    <p:sldId id="319" r:id="rId17"/>
    <p:sldId id="322" r:id="rId18"/>
    <p:sldId id="323" r:id="rId19"/>
    <p:sldId id="320" r:id="rId20"/>
    <p:sldId id="321" r:id="rId21"/>
    <p:sldId id="302" r:id="rId2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 PC" initials="U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60"/>
  </p:normalViewPr>
  <p:slideViewPr>
    <p:cSldViewPr snapToGrid="0">
      <p:cViewPr>
        <p:scale>
          <a:sx n="126" d="100"/>
          <a:sy n="126" d="100"/>
        </p:scale>
        <p:origin x="6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dirty="0" err="1" smtClean="0"/>
              <a:t>Nilai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Akurasi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menggunakan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kNN</a:t>
            </a:r>
            <a:endParaRPr lang="en-US" sz="11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90.82</c:v>
                </c:pt>
                <c:pt idx="1">
                  <c:v>94.01</c:v>
                </c:pt>
                <c:pt idx="2">
                  <c:v>93.72</c:v>
                </c:pt>
                <c:pt idx="3">
                  <c:v>94.33</c:v>
                </c:pt>
                <c:pt idx="4">
                  <c:v>94.277</c:v>
                </c:pt>
                <c:pt idx="5">
                  <c:v>94.38</c:v>
                </c:pt>
                <c:pt idx="6">
                  <c:v>94.5</c:v>
                </c:pt>
                <c:pt idx="7">
                  <c:v>94.4</c:v>
                </c:pt>
                <c:pt idx="8">
                  <c:v>94.4</c:v>
                </c:pt>
                <c:pt idx="9">
                  <c:v>94.4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71181344"/>
        <c:axId val="1071183392"/>
      </c:barChart>
      <c:catAx>
        <c:axId val="10711813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183392"/>
        <c:crosses val="autoZero"/>
        <c:auto val="1"/>
        <c:lblAlgn val="ctr"/>
        <c:lblOffset val="100"/>
        <c:noMultiLvlLbl val="0"/>
      </c:catAx>
      <c:valAx>
        <c:axId val="1071183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18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dirty="0" err="1" smtClean="0"/>
              <a:t>Nilai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Akurasi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menggunakan</a:t>
            </a:r>
            <a:r>
              <a:rPr lang="en-US" sz="1100" b="1" baseline="0" dirty="0" smtClean="0"/>
              <a:t> </a:t>
            </a:r>
            <a:r>
              <a:rPr lang="en-US" sz="1100" b="1" baseline="0" dirty="0" err="1" smtClean="0"/>
              <a:t>kNN</a:t>
            </a:r>
            <a:endParaRPr lang="en-US" sz="11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87.0</c:v>
                </c:pt>
                <c:pt idx="1">
                  <c:v>89.68000000000001</c:v>
                </c:pt>
                <c:pt idx="2">
                  <c:v>86.0</c:v>
                </c:pt>
                <c:pt idx="3">
                  <c:v>87.13</c:v>
                </c:pt>
                <c:pt idx="4">
                  <c:v>84.28</c:v>
                </c:pt>
                <c:pt idx="5">
                  <c:v>85.39</c:v>
                </c:pt>
                <c:pt idx="6">
                  <c:v>82.14</c:v>
                </c:pt>
                <c:pt idx="7">
                  <c:v>83.41</c:v>
                </c:pt>
                <c:pt idx="8">
                  <c:v>80.9</c:v>
                </c:pt>
                <c:pt idx="9">
                  <c:v>82.38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71773936"/>
        <c:axId val="1071776256"/>
      </c:barChart>
      <c:catAx>
        <c:axId val="1071773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776256"/>
        <c:crosses val="autoZero"/>
        <c:auto val="1"/>
        <c:lblAlgn val="ctr"/>
        <c:lblOffset val="100"/>
        <c:noMultiLvlLbl val="0"/>
      </c:catAx>
      <c:valAx>
        <c:axId val="107177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773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F22FD-E8E9-4C60-9993-3742625A84A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472B2-7B10-4E84-B284-5F2CDF8A0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16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880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7830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 b="11855"/>
          <a:stretch/>
        </p:blipFill>
        <p:spPr bwMode="auto">
          <a:xfrm>
            <a:off x="57859" y="3251532"/>
            <a:ext cx="513155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1" y="216579"/>
            <a:ext cx="4353103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 b="11855"/>
          <a:stretch/>
        </p:blipFill>
        <p:spPr bwMode="auto">
          <a:xfrm>
            <a:off x="57859" y="3251532"/>
            <a:ext cx="513155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1" y="216579"/>
            <a:ext cx="4353103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334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44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16975-30F2-B74D-B90F-E83C4C9562E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18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A678-D006-7B41-A446-6998EA1314C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35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F2DA-4C0E-AF48-AAE7-6B5FD0673F1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26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548A-BD02-5246-9AB8-6847FF416924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51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0" b="13980"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22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5031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 b="11855"/>
          <a:stretch/>
        </p:blipFill>
        <p:spPr bwMode="auto">
          <a:xfrm>
            <a:off x="57859" y="3251532"/>
            <a:ext cx="513155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1" y="216579"/>
            <a:ext cx="4353103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88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4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16975-30F2-B74D-B90F-E83C4C9562E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20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A678-D006-7B41-A446-6998EA1314C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76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F2DA-4C0E-AF48-AAE7-6B5FD0673F1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65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548A-BD02-5246-9AB8-6847FF416924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0" b="13980"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500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854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8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427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1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191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070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theme" Target="../theme/theme3.xml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B94BF-C79F-4423-AFCC-1473B0852070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903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02B1F015-1154-6F45-9F5A-29B4836DF7ED}" type="slidenum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C49DE922-2F34-1241-8A40-1B6D2996FA4E}" type="datetime1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7F7F7F"/>
                </a:solidFill>
                <a:ea typeface="ＭＳ Ｐゴシック" charset="0"/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7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2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02B1F015-1154-6F45-9F5A-29B4836DF7ED}" type="slidenum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C49DE922-2F34-1241-8A40-1B6D2996FA4E}" type="datetime1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7F7F7F"/>
                </a:solidFill>
                <a:ea typeface="ＭＳ Ｐゴシック" charset="0"/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2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f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Komputasi Finansial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Putu</a:t>
            </a:r>
            <a:r>
              <a:rPr lang="en-US" dirty="0" smtClean="0"/>
              <a:t> Indra Aristya </a:t>
            </a:r>
            <a:r>
              <a:rPr lang="mr-IN" dirty="0" smtClean="0"/>
              <a:t>–</a:t>
            </a:r>
            <a:r>
              <a:rPr lang="en-US" dirty="0" smtClean="0"/>
              <a:t> 1301154219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507387" y="3561994"/>
            <a:ext cx="5629596" cy="202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90000"/>
              </a:lnSpc>
              <a:spcBef>
                <a:spcPts val="1800"/>
              </a:spcBef>
              <a:buSzPct val="135000"/>
              <a:defRPr/>
            </a:pPr>
            <a:r>
              <a:rPr lang="en-US" sz="1600" b="1" dirty="0" err="1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Klasifikasi</a:t>
            </a:r>
            <a:r>
              <a:rPr lang="en-US" sz="1600" b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 </a:t>
            </a:r>
            <a:r>
              <a:rPr lang="en-US" sz="1600" b="1" dirty="0" err="1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Kebangkrutan</a:t>
            </a:r>
            <a:r>
              <a:rPr lang="en-US" sz="1600" b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 </a:t>
            </a:r>
            <a:r>
              <a:rPr lang="en-US" sz="1600" b="1" dirty="0" err="1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menggunakan</a:t>
            </a:r>
            <a:r>
              <a:rPr lang="en-US" sz="1600" b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 </a:t>
            </a:r>
            <a:r>
              <a:rPr lang="en-US" sz="1600" b="1" i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Multilayer Perceptron </a:t>
            </a:r>
            <a:r>
              <a:rPr lang="en-US" sz="1600" b="1" dirty="0" err="1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dan</a:t>
            </a:r>
            <a:r>
              <a:rPr lang="en-US" sz="1600" b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 </a:t>
            </a:r>
            <a:r>
              <a:rPr lang="en-US" sz="1600" b="1" i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k-Nearest Neighbors</a:t>
            </a:r>
          </a:p>
          <a:p>
            <a:pPr algn="r">
              <a:lnSpc>
                <a:spcPct val="90000"/>
              </a:lnSpc>
              <a:spcBef>
                <a:spcPts val="1800"/>
              </a:spcBef>
              <a:buSzPct val="135000"/>
              <a:defRPr/>
            </a:pPr>
            <a:endParaRPr lang="en-US" dirty="0" smtClean="0">
              <a:solidFill>
                <a:prstClr val="black"/>
              </a:solidFill>
              <a:latin typeface="Verdana"/>
              <a:ea typeface="ＭＳ Ｐゴシック" charset="0"/>
              <a:cs typeface="Verdana"/>
            </a:endParaRPr>
          </a:p>
          <a:p>
            <a:pPr algn="r">
              <a:lnSpc>
                <a:spcPct val="90000"/>
              </a:lnSpc>
              <a:spcBef>
                <a:spcPts val="1800"/>
              </a:spcBef>
              <a:buSzPct val="135000"/>
              <a:defRPr/>
            </a:pPr>
            <a:r>
              <a:rPr lang="en-US" i="1" dirty="0" smtClean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Bankruptcy Classification using Multilayer Perceptron and 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256601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Tinjauan</a:t>
            </a:r>
            <a:r>
              <a:rPr lang="en-US" dirty="0" smtClean="0"/>
              <a:t> </a:t>
            </a:r>
            <a:r>
              <a:rPr lang="en-US" dirty="0" err="1" smtClean="0"/>
              <a:t>Pustaka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79654"/>
              </p:ext>
            </p:extLst>
          </p:nvPr>
        </p:nvGraphicFramePr>
        <p:xfrm>
          <a:off x="621792" y="2353394"/>
          <a:ext cx="10962503" cy="24688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742688"/>
                <a:gridCol w="2816352"/>
                <a:gridCol w="3403463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err="1" smtClean="0">
                          <a:effectLst/>
                        </a:rPr>
                        <a:t>Comparative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Analysis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of</a:t>
                      </a:r>
                      <a:r>
                        <a:rPr lang="id-ID" sz="1600" b="0" kern="1200" dirty="0" smtClean="0">
                          <a:effectLst/>
                        </a:rPr>
                        <a:t> Data Mining </a:t>
                      </a:r>
                      <a:r>
                        <a:rPr lang="id-ID" sz="1600" b="0" kern="1200" dirty="0" err="1" smtClean="0">
                          <a:effectLst/>
                        </a:rPr>
                        <a:t>Methods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for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Bankruptcy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Prediction</a:t>
                      </a:r>
                      <a:r>
                        <a:rPr lang="id-ID" sz="1600" b="0" kern="1200" dirty="0" smtClean="0">
                          <a:effectLst/>
                        </a:rPr>
                        <a:t> (2011)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smtClean="0">
                          <a:effectLst/>
                        </a:rPr>
                        <a:t>David L. </a:t>
                      </a:r>
                      <a:r>
                        <a:rPr lang="id-ID" sz="1600" b="0" kern="1200" dirty="0" err="1" smtClean="0">
                          <a:effectLst/>
                        </a:rPr>
                        <a:t>Olson</a:t>
                      </a:r>
                      <a:r>
                        <a:rPr lang="id-ID" sz="1600" b="0" kern="1200" dirty="0" smtClean="0">
                          <a:effectLst/>
                        </a:rPr>
                        <a:t>, </a:t>
                      </a:r>
                      <a:r>
                        <a:rPr lang="id-ID" sz="1600" b="0" kern="1200" dirty="0" err="1" smtClean="0">
                          <a:effectLst/>
                        </a:rPr>
                        <a:t>Dursun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Delen</a:t>
                      </a:r>
                      <a:r>
                        <a:rPr lang="id-ID" sz="1600" b="0" kern="1200" dirty="0" smtClean="0">
                          <a:effectLst/>
                        </a:rPr>
                        <a:t>, </a:t>
                      </a:r>
                      <a:r>
                        <a:rPr lang="id-ID" sz="1600" b="0" kern="1200" dirty="0" err="1" smtClean="0">
                          <a:effectLst/>
                        </a:rPr>
                        <a:t>Yanyan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Meng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/>
                        <a:t>Decision Tree C5</a:t>
                      </a:r>
                      <a:r>
                        <a:rPr lang="en-US" sz="1600" b="0" baseline="0" dirty="0" smtClean="0"/>
                        <a:t> 93.7%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kern="1200" dirty="0" err="1" smtClean="0">
                          <a:effectLst/>
                        </a:rPr>
                        <a:t>Bankruptcy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Prediction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using</a:t>
                      </a:r>
                      <a:r>
                        <a:rPr lang="id-ID" sz="1600" b="0" kern="1200" dirty="0" smtClean="0">
                          <a:effectLst/>
                        </a:rPr>
                        <a:t> Data Mining </a:t>
                      </a:r>
                      <a:r>
                        <a:rPr lang="id-ID" sz="1600" b="0" kern="1200" dirty="0" err="1" smtClean="0">
                          <a:effectLst/>
                        </a:rPr>
                        <a:t>Techniques</a:t>
                      </a:r>
                      <a:r>
                        <a:rPr lang="id-ID" sz="1600" b="0" kern="1200" dirty="0" smtClean="0">
                          <a:effectLst/>
                        </a:rPr>
                        <a:t> (2017)</a:t>
                      </a:r>
                      <a:endParaRPr lang="en-US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err="1" smtClean="0">
                          <a:effectLst/>
                        </a:rPr>
                        <a:t>Manil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Wagle</a:t>
                      </a:r>
                      <a:r>
                        <a:rPr lang="id-ID" sz="1600" b="0" kern="1200" dirty="0" smtClean="0">
                          <a:effectLst/>
                        </a:rPr>
                        <a:t>, </a:t>
                      </a:r>
                      <a:r>
                        <a:rPr lang="id-ID" sz="1600" b="0" kern="1200" dirty="0" err="1" smtClean="0">
                          <a:effectLst/>
                        </a:rPr>
                        <a:t>Zijiang</a:t>
                      </a:r>
                      <a:r>
                        <a:rPr lang="id-ID" sz="1600" b="0" kern="1200" dirty="0" smtClean="0">
                          <a:effectLst/>
                        </a:rPr>
                        <a:t> Yang, </a:t>
                      </a:r>
                      <a:r>
                        <a:rPr lang="id-ID" sz="1600" b="0" kern="1200" dirty="0" err="1" smtClean="0">
                          <a:effectLst/>
                        </a:rPr>
                        <a:t>Younes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Benslimane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err="1" smtClean="0"/>
                        <a:t>Acc</a:t>
                      </a:r>
                      <a:r>
                        <a:rPr lang="en-US" sz="1600" b="0" baseline="0" dirty="0" smtClean="0"/>
                        <a:t> </a:t>
                      </a:r>
                      <a:r>
                        <a:rPr lang="en-US" sz="1600" b="0" dirty="0" smtClean="0"/>
                        <a:t>NN 70.83% (</a:t>
                      </a:r>
                      <a:r>
                        <a:rPr lang="en-US" sz="1600" b="0" dirty="0" err="1" smtClean="0"/>
                        <a:t>semua</a:t>
                      </a:r>
                      <a:r>
                        <a:rPr lang="en-US" sz="1600" b="0" dirty="0" smtClean="0"/>
                        <a:t> </a:t>
                      </a:r>
                      <a:r>
                        <a:rPr lang="en-US" sz="1600" b="0" dirty="0" err="1" smtClean="0"/>
                        <a:t>fitur</a:t>
                      </a:r>
                      <a:r>
                        <a:rPr lang="en-US" sz="1600" b="0" dirty="0" smtClean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err="1" smtClean="0"/>
                        <a:t>Acc</a:t>
                      </a:r>
                      <a:r>
                        <a:rPr lang="en-US" sz="1600" b="0" dirty="0" smtClean="0"/>
                        <a:t> NN</a:t>
                      </a:r>
                      <a:r>
                        <a:rPr lang="en-US" sz="1600" b="0" baseline="0" dirty="0" smtClean="0"/>
                        <a:t> 85.33% (filter </a:t>
                      </a:r>
                      <a:r>
                        <a:rPr lang="en-US" sz="1600" b="0" baseline="0" dirty="0" err="1" smtClean="0"/>
                        <a:t>fitur</a:t>
                      </a:r>
                      <a:r>
                        <a:rPr lang="en-US" sz="1600" b="0" baseline="0" dirty="0" smtClean="0"/>
                        <a:t>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kern="1200" dirty="0" err="1" smtClean="0">
                          <a:effectLst/>
                        </a:rPr>
                        <a:t>Bankruptcy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Prediction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using</a:t>
                      </a:r>
                      <a:r>
                        <a:rPr lang="id-ID" sz="1600" b="0" kern="1200" dirty="0" smtClean="0">
                          <a:effectLst/>
                        </a:rPr>
                        <a:t> Neural Network (2018)</a:t>
                      </a:r>
                      <a:endParaRPr lang="en-US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err="1" smtClean="0">
                          <a:effectLst/>
                        </a:rPr>
                        <a:t>G</a:t>
                      </a:r>
                      <a:r>
                        <a:rPr lang="id-ID" sz="1600" b="0" kern="1200" dirty="0" smtClean="0">
                          <a:effectLst/>
                        </a:rPr>
                        <a:t>. </a:t>
                      </a:r>
                      <a:r>
                        <a:rPr lang="id-ID" sz="1600" b="0" kern="1200" dirty="0" err="1" smtClean="0">
                          <a:effectLst/>
                        </a:rPr>
                        <a:t>Pranav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Naidu</a:t>
                      </a:r>
                      <a:r>
                        <a:rPr lang="id-ID" sz="1600" b="0" kern="1200" dirty="0" smtClean="0">
                          <a:effectLst/>
                        </a:rPr>
                        <a:t>, Govinda. </a:t>
                      </a:r>
                      <a:r>
                        <a:rPr lang="id-ID" sz="1600" b="0" kern="1200" dirty="0" err="1" smtClean="0">
                          <a:effectLst/>
                        </a:rPr>
                        <a:t>K</a:t>
                      </a:r>
                      <a:r>
                        <a:rPr lang="id-ID" sz="1600" b="0" kern="1200" dirty="0" smtClean="0">
                          <a:effectLst/>
                        </a:rPr>
                        <a:t>.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/>
                        <a:t>Error</a:t>
                      </a:r>
                      <a:r>
                        <a:rPr lang="en-US" sz="1600" b="0" baseline="0" dirty="0" smtClean="0"/>
                        <a:t> NN </a:t>
                      </a:r>
                      <a:r>
                        <a:rPr lang="id-ID" sz="1600" b="0" kern="1200" dirty="0" smtClean="0">
                          <a:effectLst/>
                        </a:rPr>
                        <a:t>4.4349%</a:t>
                      </a:r>
                      <a:endParaRPr lang="en-US" sz="1600" b="0" kern="1200" dirty="0" smtClean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kern="1200" dirty="0" smtClean="0">
                          <a:effectLst/>
                        </a:rPr>
                        <a:t>Error</a:t>
                      </a:r>
                      <a:r>
                        <a:rPr lang="en-US" sz="1600" b="0" kern="1200" baseline="0" dirty="0" smtClean="0">
                          <a:effectLst/>
                        </a:rPr>
                        <a:t> Random Forest </a:t>
                      </a:r>
                      <a:r>
                        <a:rPr lang="id-ID" sz="1600" b="0" kern="1200" dirty="0" smtClean="0">
                          <a:effectLst/>
                        </a:rPr>
                        <a:t>5.1954%.</a:t>
                      </a:r>
                      <a:endParaRPr lang="en-US" sz="1600" b="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759061" y="5022953"/>
            <a:ext cx="4279392" cy="1121664"/>
          </a:xfrm>
        </p:spPr>
        <p:txBody>
          <a:bodyPr/>
          <a:lstStyle/>
          <a:p>
            <a:pPr marL="0" indent="0" algn="ctr" defTabSz="914400" fontAlgn="auto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sz="1800" dirty="0" err="1"/>
              <a:t>Mencoba</a:t>
            </a:r>
            <a:r>
              <a:rPr lang="en-US" sz="1800" dirty="0"/>
              <a:t> </a:t>
            </a:r>
            <a:r>
              <a:rPr lang="en-US" sz="1800" dirty="0" err="1"/>
              <a:t>klasifikasi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MLP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kNN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data yang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i="1" dirty="0" smtClean="0"/>
              <a:t>oversampling</a:t>
            </a:r>
            <a:endParaRPr lang="en-US" sz="18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29820" y="2358934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Reduksi</a:t>
            </a:r>
            <a:r>
              <a:rPr lang="en-US" sz="1100" dirty="0" smtClean="0"/>
              <a:t> </a:t>
            </a:r>
            <a:r>
              <a:rPr lang="en-US" sz="1100" dirty="0" err="1" smtClean="0"/>
              <a:t>Dimensi</a:t>
            </a:r>
            <a:r>
              <a:rPr lang="en-US" sz="1100" dirty="0" smtClean="0"/>
              <a:t> (PC = 30)</a:t>
            </a:r>
            <a:endParaRPr lang="en-US" sz="1100" dirty="0"/>
          </a:p>
        </p:txBody>
      </p:sp>
      <p:sp>
        <p:nvSpPr>
          <p:cNvPr id="16" name="Parallelogram 15"/>
          <p:cNvSpPr/>
          <p:nvPr/>
        </p:nvSpPr>
        <p:spPr>
          <a:xfrm>
            <a:off x="983174" y="2358934"/>
            <a:ext cx="1605776" cy="86810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Meng</a:t>
            </a:r>
            <a:r>
              <a:rPr lang="en-US" sz="1100" i="1" dirty="0" err="1" smtClean="0"/>
              <a:t>handle</a:t>
            </a:r>
            <a:r>
              <a:rPr lang="en-US" sz="1100" dirty="0" smtClean="0"/>
              <a:t> </a:t>
            </a:r>
            <a:r>
              <a:rPr lang="en-US" sz="1100" i="1" dirty="0" smtClean="0"/>
              <a:t>imbalance data</a:t>
            </a:r>
            <a:endParaRPr lang="en-US" sz="1100" i="1" dirty="0"/>
          </a:p>
        </p:txBody>
      </p:sp>
      <p:sp>
        <p:nvSpPr>
          <p:cNvPr id="17" name="Rectangle 16"/>
          <p:cNvSpPr/>
          <p:nvPr/>
        </p:nvSpPr>
        <p:spPr>
          <a:xfrm>
            <a:off x="1992814" y="3661087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Klasifikasi</a:t>
            </a:r>
            <a:r>
              <a:rPr lang="en-US" sz="1100" dirty="0" smtClean="0"/>
              <a:t> </a:t>
            </a:r>
            <a:r>
              <a:rPr lang="en-US" sz="1100" dirty="0" err="1" smtClean="0"/>
              <a:t>dengan</a:t>
            </a:r>
            <a:r>
              <a:rPr lang="en-US" sz="1100" dirty="0" smtClean="0"/>
              <a:t> </a:t>
            </a:r>
            <a:r>
              <a:rPr lang="en-US" sz="1100" dirty="0" err="1" smtClean="0"/>
              <a:t>kNN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MLP</a:t>
            </a:r>
            <a:endParaRPr lang="en-US" sz="1100" dirty="0"/>
          </a:p>
        </p:txBody>
      </p:sp>
      <p:cxnSp>
        <p:nvCxnSpPr>
          <p:cNvPr id="18" name="Straight Arrow Connector 17"/>
          <p:cNvCxnSpPr>
            <a:stCxn id="16" idx="2"/>
            <a:endCxn id="15" idx="1"/>
          </p:cNvCxnSpPr>
          <p:nvPr/>
        </p:nvCxnSpPr>
        <p:spPr>
          <a:xfrm>
            <a:off x="2480437" y="2792985"/>
            <a:ext cx="7493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5" idx="2"/>
            <a:endCxn id="17" idx="0"/>
          </p:cNvCxnSpPr>
          <p:nvPr/>
        </p:nvCxnSpPr>
        <p:spPr>
          <a:xfrm rot="5400000">
            <a:off x="3256606" y="2825558"/>
            <a:ext cx="434051" cy="123700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283148" y="2365030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Reduksi</a:t>
            </a:r>
            <a:r>
              <a:rPr lang="en-US" sz="1100" dirty="0" smtClean="0"/>
              <a:t> </a:t>
            </a:r>
            <a:r>
              <a:rPr lang="en-US" sz="1100" dirty="0" err="1" smtClean="0"/>
              <a:t>Dimensi</a:t>
            </a:r>
            <a:r>
              <a:rPr lang="en-US" sz="1100" dirty="0" smtClean="0"/>
              <a:t> (PC = 30)</a:t>
            </a:r>
            <a:endParaRPr lang="en-US" sz="1100" dirty="0"/>
          </a:p>
        </p:txBody>
      </p:sp>
      <p:sp>
        <p:nvSpPr>
          <p:cNvPr id="28" name="Parallelogram 27"/>
          <p:cNvSpPr/>
          <p:nvPr/>
        </p:nvSpPr>
        <p:spPr>
          <a:xfrm>
            <a:off x="7036502" y="2365030"/>
            <a:ext cx="1605776" cy="86810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Tidak</a:t>
            </a:r>
            <a:r>
              <a:rPr lang="en-US" sz="1100" dirty="0" smtClean="0"/>
              <a:t> </a:t>
            </a:r>
            <a:r>
              <a:rPr lang="en-US" sz="1100" dirty="0" err="1" smtClean="0"/>
              <a:t>meng</a:t>
            </a:r>
            <a:r>
              <a:rPr lang="en-US" sz="1100" i="1" dirty="0" err="1" smtClean="0"/>
              <a:t>handle</a:t>
            </a:r>
            <a:r>
              <a:rPr lang="en-US" sz="1100" dirty="0" smtClean="0"/>
              <a:t> </a:t>
            </a:r>
            <a:r>
              <a:rPr lang="en-US" sz="1100" i="1" dirty="0" smtClean="0"/>
              <a:t>imbalance data</a:t>
            </a:r>
            <a:endParaRPr lang="en-US" sz="1100" i="1" dirty="0"/>
          </a:p>
        </p:txBody>
      </p:sp>
      <p:sp>
        <p:nvSpPr>
          <p:cNvPr id="29" name="Rectangle 28"/>
          <p:cNvSpPr/>
          <p:nvPr/>
        </p:nvSpPr>
        <p:spPr>
          <a:xfrm>
            <a:off x="8046142" y="3667183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Klasifikasi</a:t>
            </a:r>
            <a:r>
              <a:rPr lang="en-US" sz="1100" dirty="0" smtClean="0"/>
              <a:t> </a:t>
            </a:r>
            <a:r>
              <a:rPr lang="en-US" sz="1100" dirty="0" err="1" smtClean="0"/>
              <a:t>dengan</a:t>
            </a:r>
            <a:r>
              <a:rPr lang="en-US" sz="1100" dirty="0" smtClean="0"/>
              <a:t> </a:t>
            </a:r>
            <a:r>
              <a:rPr lang="en-US" sz="1100" dirty="0" err="1" smtClean="0"/>
              <a:t>kNN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MLP</a:t>
            </a:r>
            <a:endParaRPr lang="en-US" sz="11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533765" y="2799081"/>
            <a:ext cx="7493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5400000">
            <a:off x="9309934" y="2831654"/>
            <a:ext cx="434051" cy="123700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 txBox="1">
            <a:spLocks/>
          </p:cNvSpPr>
          <p:nvPr/>
        </p:nvSpPr>
        <p:spPr bwMode="auto">
          <a:xfrm>
            <a:off x="7036502" y="5022667"/>
            <a:ext cx="4279392" cy="112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6075" indent="-346075" algn="l" defTabSz="457200" rtl="0" eaLnBrk="1" fontAlgn="base" hangingPunct="1">
              <a:spcBef>
                <a:spcPts val="1800"/>
              </a:spcBef>
              <a:spcAft>
                <a:spcPct val="0"/>
              </a:spcAft>
              <a:buSzPct val="13500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93725" indent="-182563" algn="l" defTabSz="457200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595959"/>
              </a:buClr>
              <a:buFont typeface="Lucida Grande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182563" algn="l" defTabSz="457200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595959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50925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595959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33488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en-US" sz="1800" dirty="0" err="1" smtClean="0"/>
              <a:t>Mencoba</a:t>
            </a:r>
            <a:r>
              <a:rPr lang="en-US" sz="1800" dirty="0" smtClean="0"/>
              <a:t> </a:t>
            </a:r>
            <a:r>
              <a:rPr lang="en-US" sz="1800" dirty="0" err="1" smtClean="0"/>
              <a:t>klasifikasi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MLP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kNN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data yang </a:t>
            </a:r>
            <a:r>
              <a:rPr lang="en-US" sz="1800" b="1" dirty="0" err="1" smtClean="0"/>
              <a:t>tidak</a:t>
            </a:r>
            <a:r>
              <a:rPr lang="en-US" sz="1800" b="1" dirty="0" smtClean="0"/>
              <a:t> </a:t>
            </a:r>
            <a:r>
              <a:rPr lang="en-US" sz="1800" dirty="0" err="1" smtClean="0"/>
              <a:t>dilakukan</a:t>
            </a:r>
            <a:r>
              <a:rPr lang="en-US" sz="1800" dirty="0" smtClean="0"/>
              <a:t> </a:t>
            </a:r>
            <a:r>
              <a:rPr lang="en-US" sz="1800" i="1" dirty="0" smtClean="0"/>
              <a:t>oversampling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0361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r>
              <a:rPr lang="en-US" dirty="0" smtClean="0"/>
              <a:t>: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635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anpa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75499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</a:t>
            </a:r>
            <a:r>
              <a:rPr lang="en-US" dirty="0" err="1" smtClean="0"/>
              <a:t>engan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980853403"/>
              </p:ext>
            </p:extLst>
          </p:nvPr>
        </p:nvGraphicFramePr>
        <p:xfrm>
          <a:off x="581037" y="2624852"/>
          <a:ext cx="4539488" cy="3257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693742971"/>
              </p:ext>
            </p:extLst>
          </p:nvPr>
        </p:nvGraphicFramePr>
        <p:xfrm>
          <a:off x="6731901" y="2654132"/>
          <a:ext cx="4539488" cy="3257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976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r>
              <a:rPr lang="en-US" dirty="0" smtClean="0"/>
              <a:t>: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MLP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635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anpa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75499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</a:t>
            </a:r>
            <a:r>
              <a:rPr lang="en-US" dirty="0" err="1" smtClean="0"/>
              <a:t>engan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0" y="3064498"/>
            <a:ext cx="5497897" cy="1096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28" y="3125009"/>
            <a:ext cx="5340434" cy="10357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97584" y="4476221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85.23%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48448" y="4476221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91.37%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324" y="3350481"/>
            <a:ext cx="575776" cy="58477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8324" y="4273265"/>
            <a:ext cx="575776" cy="58477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&lt;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4549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r>
              <a:rPr lang="en-US" dirty="0"/>
              <a:t>: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MLP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635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anpa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75499" y="2255520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</a:t>
            </a:r>
            <a:r>
              <a:rPr lang="en-US" dirty="0" err="1" smtClean="0"/>
              <a:t>engan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0" y="3064498"/>
            <a:ext cx="5497897" cy="1096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28" y="3125009"/>
            <a:ext cx="5340434" cy="10357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97584" y="4476221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85.23%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48448" y="4476221"/>
            <a:ext cx="110639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s-IS" dirty="0" smtClean="0"/>
              <a:t>91.37%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324" y="3350481"/>
            <a:ext cx="575776" cy="58477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8324" y="4273265"/>
            <a:ext cx="575776" cy="58477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&lt;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31731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r>
              <a:rPr lang="en-US" dirty="0" smtClean="0"/>
              <a:t>: </a:t>
            </a:r>
            <a:r>
              <a:rPr lang="en-US" dirty="0" err="1" smtClean="0"/>
              <a:t>Kompleksitas</a:t>
            </a:r>
            <a:r>
              <a:rPr lang="en-US" dirty="0" smtClean="0"/>
              <a:t>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635" y="4376928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anpa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75499" y="4376928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</a:t>
            </a:r>
            <a:r>
              <a:rPr lang="en-US" dirty="0" err="1" smtClean="0"/>
              <a:t>engan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9878" y="1977657"/>
                <a:ext cx="10977178" cy="2062103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 err="1" smtClean="0"/>
                  <a:t>Kompleksitas</a:t>
                </a:r>
                <a:r>
                  <a:rPr lang="en-US" sz="1600" dirty="0" smtClean="0"/>
                  <a:t> (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operasi</a:t>
                </a:r>
                <a:r>
                  <a:rPr lang="en-US" sz="1600" dirty="0" smtClean="0"/>
                  <a:t>) </a:t>
                </a:r>
                <a:r>
                  <a:rPr lang="en-US" sz="1600" dirty="0" err="1" smtClean="0"/>
                  <a:t>kNN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bergantung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kepada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data </a:t>
                </a:r>
                <a:r>
                  <a:rPr lang="en-US" sz="1600" dirty="0" err="1" smtClean="0"/>
                  <a:t>dan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variabelnya</a:t>
                </a:r>
                <a:r>
                  <a:rPr lang="en-US" sz="1600" dirty="0" smtClean="0"/>
                  <a:t>. </a:t>
                </a:r>
                <a:r>
                  <a:rPr lang="en-US" sz="1600" dirty="0" err="1" smtClean="0"/>
                  <a:t>Pada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kNN</a:t>
                </a:r>
                <a:r>
                  <a:rPr lang="en-US" sz="1600" dirty="0" smtClean="0"/>
                  <a:t> yang </a:t>
                </a:r>
                <a:r>
                  <a:rPr lang="en-US" sz="1600" dirty="0" err="1" smtClean="0"/>
                  <a:t>tidak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melakukan</a:t>
                </a:r>
                <a:r>
                  <a:rPr lang="en-US" sz="1600" dirty="0" smtClean="0"/>
                  <a:t> proses </a:t>
                </a:r>
                <a:r>
                  <a:rPr lang="en-US" sz="1600" dirty="0" err="1" smtClean="0"/>
                  <a:t>pelatihan</a:t>
                </a:r>
                <a:r>
                  <a:rPr lang="en-US" sz="1600" dirty="0" smtClean="0"/>
                  <a:t> (</a:t>
                </a:r>
                <a:r>
                  <a:rPr lang="en-US" sz="1600" dirty="0" err="1" smtClean="0"/>
                  <a:t>hanya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menghitung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jarak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antar</a:t>
                </a:r>
                <a:r>
                  <a:rPr lang="en-US" sz="1600" dirty="0" smtClean="0"/>
                  <a:t> data) </a:t>
                </a:r>
                <a:r>
                  <a:rPr lang="en-US" sz="1600" dirty="0" err="1" smtClean="0"/>
                  <a:t>memiliki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kompleksitas</a:t>
                </a:r>
                <a:r>
                  <a:rPr lang="en-US" sz="1600" dirty="0" smtClean="0"/>
                  <a:t> yang </a:t>
                </a:r>
                <a:r>
                  <a:rPr lang="en-US" sz="1600" dirty="0" err="1" smtClean="0"/>
                  <a:t>cukup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besar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jika</a:t>
                </a:r>
                <a:r>
                  <a:rPr lang="en-US" sz="1600" dirty="0" smtClean="0"/>
                  <a:t> data yang </a:t>
                </a:r>
                <a:r>
                  <a:rPr lang="en-US" sz="1600" dirty="0" err="1" smtClean="0"/>
                  <a:t>ada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semakin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banyak</a:t>
                </a:r>
                <a:r>
                  <a:rPr lang="en-US" sz="1600" dirty="0" smtClean="0"/>
                  <a:t>. </a:t>
                </a:r>
                <a:r>
                  <a:rPr lang="en-US" sz="1600" dirty="0" err="1" smtClean="0"/>
                  <a:t>Dapat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dihitung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kompleksitasnya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dengan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menghitung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operasi</a:t>
                </a:r>
                <a:r>
                  <a:rPr lang="en-US" sz="1600" dirty="0" smtClean="0"/>
                  <a:t> yang </a:t>
                </a:r>
                <a:r>
                  <a:rPr lang="en-US" sz="1600" dirty="0" err="1" smtClean="0"/>
                  <a:t>dilakukan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menggunakan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rumus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sebagai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berikut</a:t>
                </a:r>
                <a:r>
                  <a:rPr lang="en-US" sz="1600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𝑜𝑝𝑒𝑟𝑎𝑠𝑖</m:t>
                      </m:r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𝑗𝑢𝑚𝑙𝑎h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𝑑𝑎𝑡𝑎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𝑙𝑎𝑡𝑖h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×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𝑗𝑢𝑚𝑙𝑎h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𝑑𝑎𝑡𝑎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𝑢𝑗𝑖</m:t>
                          </m:r>
                        </m:e>
                      </m:d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𝑗𝑢𝑚𝑙𝑎h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𝑣𝑎𝑟𝑖𝑎𝑏𝑒𝑙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𝑠𝑒𝑡𝑖𝑎𝑝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𝑑𝑎𝑡𝑎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×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𝑜𝑝𝑒𝑟𝑎𝑠𝑖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𝑠𝑒𝑡𝑖𝑎𝑝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𝑣𝑎𝑟𝑖𝑎𝑏𝑒𝑙</m:t>
                      </m:r>
                    </m:oMath>
                  </m:oMathPara>
                </a14:m>
                <a:endParaRPr lang="en-US" sz="14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78" y="1977657"/>
                <a:ext cx="10977178" cy="2062103"/>
              </a:xfrm>
              <a:prstGeom prst="rect">
                <a:avLst/>
              </a:prstGeom>
              <a:blipFill rotWithShape="0">
                <a:blip r:embed="rId2"/>
                <a:stretch>
                  <a:fillRect l="-278" r="-333" b="-15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9061" y="4952742"/>
            <a:ext cx="4133088" cy="64633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Operasi</a:t>
            </a:r>
            <a:r>
              <a:rPr lang="en-US" dirty="0" smtClean="0"/>
              <a:t>	= (6000 x 3792) x 30 x 2</a:t>
            </a:r>
          </a:p>
          <a:p>
            <a:r>
              <a:rPr lang="en-US" dirty="0"/>
              <a:t>	</a:t>
            </a:r>
            <a:r>
              <a:rPr lang="en-US" dirty="0" smtClean="0"/>
              <a:t>= 1.365.120.000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5101" y="4952599"/>
            <a:ext cx="4133088" cy="64633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Operasi</a:t>
            </a:r>
            <a:r>
              <a:rPr lang="en-US" dirty="0" smtClean="0"/>
              <a:t>	= (8537 x 3792) x 30 x 2</a:t>
            </a:r>
          </a:p>
          <a:p>
            <a:r>
              <a:rPr lang="en-US" dirty="0"/>
              <a:t>	</a:t>
            </a:r>
            <a:r>
              <a:rPr lang="en-US" dirty="0" smtClean="0"/>
              <a:t>= </a:t>
            </a:r>
            <a:r>
              <a:rPr lang="is-IS" dirty="0" smtClean="0"/>
              <a:t>1.942.338.240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05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r>
              <a:rPr lang="en-US" dirty="0" smtClean="0"/>
              <a:t>: </a:t>
            </a:r>
            <a:r>
              <a:rPr lang="en-US" dirty="0" err="1" smtClean="0"/>
              <a:t>Kompleksitas</a:t>
            </a:r>
            <a:r>
              <a:rPr lang="en-US" dirty="0" smtClean="0"/>
              <a:t> MLP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635" y="4376928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anpa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475499" y="4376928"/>
            <a:ext cx="3052293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</a:t>
            </a:r>
            <a:r>
              <a:rPr lang="en-US" dirty="0" err="1" smtClean="0"/>
              <a:t>engan</a:t>
            </a:r>
            <a:r>
              <a:rPr lang="en-US" dirty="0" smtClean="0"/>
              <a:t> </a:t>
            </a:r>
            <a:r>
              <a:rPr lang="en-US" i="1" dirty="0" smtClean="0"/>
              <a:t>oversampling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9878" y="1977657"/>
                <a:ext cx="10977178" cy="172842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 smtClean="0"/>
                  <a:t>Kompleksitas MLP </a:t>
                </a:r>
                <a:r>
                  <a:rPr lang="en-US" sz="1600" dirty="0" err="1" smtClean="0"/>
                  <a:t>bergantung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kepada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data, </a:t>
                </a:r>
                <a:r>
                  <a:rPr lang="en-US" sz="1600" i="1" dirty="0" smtClean="0"/>
                  <a:t>neuron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setiap</a:t>
                </a:r>
                <a:r>
                  <a:rPr lang="en-US" sz="1600" dirty="0" smtClean="0"/>
                  <a:t> </a:t>
                </a:r>
                <a:r>
                  <a:rPr lang="en-US" sz="1600" i="1" dirty="0" smtClean="0"/>
                  <a:t>layer</a:t>
                </a:r>
                <a:r>
                  <a:rPr lang="en-US" sz="1600" dirty="0" smtClean="0"/>
                  <a:t>-</a:t>
                </a:r>
                <a:r>
                  <a:rPr lang="en-US" sz="1600" dirty="0" err="1" smtClean="0"/>
                  <a:t>nya</a:t>
                </a:r>
                <a:r>
                  <a:rPr lang="en-US" sz="1600" dirty="0" smtClean="0"/>
                  <a:t>,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</a:t>
                </a:r>
                <a:r>
                  <a:rPr lang="en-US" sz="1600" i="1" dirty="0" smtClean="0"/>
                  <a:t>layer</a:t>
                </a:r>
                <a:r>
                  <a:rPr lang="en-US" sz="1600" dirty="0" smtClean="0"/>
                  <a:t>-</a:t>
                </a:r>
                <a:r>
                  <a:rPr lang="en-US" sz="1600" dirty="0" err="1" smtClean="0"/>
                  <a:t>nya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jumlah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iterasi</a:t>
                </a:r>
                <a:r>
                  <a:rPr lang="en-US" sz="1600" dirty="0" smtClean="0"/>
                  <a:t> yang </a:t>
                </a:r>
                <a:r>
                  <a:rPr lang="en-US" sz="1600" dirty="0" err="1" smtClean="0"/>
                  <a:t>dilakukan</a:t>
                </a:r>
                <a:r>
                  <a:rPr lang="en-US" sz="1600" dirty="0" smtClean="0"/>
                  <a:t>. </a:t>
                </a:r>
                <a:r>
                  <a:rPr lang="en-US" sz="1600" dirty="0" err="1" smtClean="0"/>
                  <a:t>Kompleksitasnya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dapat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dihitung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dengan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menggunakan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rumus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sebagai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berikut</a:t>
                </a:r>
                <a:r>
                  <a:rPr lang="en-US" sz="1600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𝑘𝑜𝑚𝑝𝑙𝑒𝑘𝑠𝑖𝑡𝑎𝑠</m:t>
                      </m:r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charset="0"/>
                            </a:rPr>
                            <m:t>𝑗𝑢𝑚𝑙𝑎h</m:t>
                          </m:r>
                          <m:r>
                            <a:rPr lang="en-US" sz="1400" b="0" i="1" dirty="0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400" b="0" i="1" dirty="0" smtClean="0">
                              <a:latin typeface="Cambria Math" charset="0"/>
                            </a:rPr>
                            <m:t>𝑑𝑎𝑡𝑎</m:t>
                          </m:r>
                          <m:r>
                            <a:rPr lang="en-US" sz="1400" b="0" i="1" dirty="0" smtClean="0">
                              <a:latin typeface="Cambria Math" charset="0"/>
                            </a:rPr>
                            <m:t> × 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𝑗𝑢𝑚𝑙𝑎h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𝑣𝑎𝑟𝑖𝑎𝑏𝑒𝑙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𝑗𝑢𝑚𝑙𝑎h</m:t>
                              </m:r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𝑛𝑒𝑢𝑟𝑜𝑛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𝑗𝑢𝑚𝑙𝑎h</m:t>
                              </m:r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1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𝑙𝑎𝑦𝑒𝑟</m:t>
                              </m:r>
                            </m:sup>
                          </m:sSup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× 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𝑗𝑢𝑚𝑙𝑎h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1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𝑖𝑡𝑒𝑟𝑎𝑠𝑖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4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78" y="1977657"/>
                <a:ext cx="10977178" cy="1728422"/>
              </a:xfrm>
              <a:prstGeom prst="rect">
                <a:avLst/>
              </a:prstGeom>
              <a:blipFill rotWithShape="0">
                <a:blip r:embed="rId2"/>
                <a:stretch>
                  <a:fillRect l="-278" r="-333" b="-17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77952" y="4952742"/>
            <a:ext cx="5340096" cy="64633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Kompleksitas</a:t>
            </a:r>
            <a:r>
              <a:rPr lang="en-US" dirty="0" smtClean="0"/>
              <a:t> = O(6000 x 30 x 100</a:t>
            </a:r>
            <a:r>
              <a:rPr lang="en-US" baseline="30000" dirty="0" smtClean="0"/>
              <a:t>1</a:t>
            </a:r>
            <a:r>
              <a:rPr lang="en-US" dirty="0" smtClean="0"/>
              <a:t> x 200)</a:t>
            </a:r>
          </a:p>
          <a:p>
            <a:r>
              <a:rPr lang="en-US" dirty="0" smtClean="0"/>
              <a:t>  	         = </a:t>
            </a:r>
            <a:r>
              <a:rPr lang="en-US" dirty="0"/>
              <a:t>O(3,600,000,000)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31597" y="4952742"/>
            <a:ext cx="5340096" cy="64633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Kompleksitas</a:t>
            </a:r>
            <a:r>
              <a:rPr lang="en-US" dirty="0"/>
              <a:t> </a:t>
            </a:r>
            <a:r>
              <a:rPr lang="en-US" dirty="0" smtClean="0"/>
              <a:t>= O(8537 x 30 x 100</a:t>
            </a:r>
            <a:r>
              <a:rPr lang="en-US" baseline="30000" dirty="0" smtClean="0"/>
              <a:t>1</a:t>
            </a:r>
            <a:r>
              <a:rPr lang="en-US" dirty="0" smtClean="0"/>
              <a:t> x 200)</a:t>
            </a:r>
          </a:p>
          <a:p>
            <a:r>
              <a:rPr lang="en-US" dirty="0"/>
              <a:t> </a:t>
            </a:r>
            <a:r>
              <a:rPr lang="en-US" dirty="0" smtClean="0"/>
              <a:t> 	         </a:t>
            </a:r>
            <a:r>
              <a:rPr lang="en-US" dirty="0"/>
              <a:t>= O(5,122,200,000)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Analisa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1" y="6356351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>
                <a:solidFill>
                  <a:prstClr val="white"/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1524001" y="6356351"/>
            <a:ext cx="1643063" cy="365125"/>
          </a:xfrm>
        </p:spPr>
        <p:txBody>
          <a:bodyPr/>
          <a:lstStyle/>
          <a:p>
            <a:pPr>
              <a:defRPr/>
            </a:pPr>
            <a:fld id="{3137D54C-61CE-1041-9449-8583DE2630BB}" type="datetime1">
              <a:rPr lang="en-US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ADD893B-D56B-48DA-B266-F407E6AEE4C9}"/>
              </a:ext>
            </a:extLst>
          </p:cNvPr>
          <p:cNvSpPr/>
          <p:nvPr/>
        </p:nvSpPr>
        <p:spPr>
          <a:xfrm>
            <a:off x="602403" y="2054496"/>
            <a:ext cx="11101917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48460" marR="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80340" algn="l"/>
              </a:tabLst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Lama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Presentasi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dengan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slide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ditambah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demo program +/- 10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menit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, yang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kemudian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akan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dilanjutkan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dengan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tanya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jawab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;</a:t>
            </a:r>
          </a:p>
          <a:p>
            <a:pPr marL="1648460" marR="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80340" algn="l"/>
              </a:tabLst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Isi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dari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slide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presentasi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pada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makalah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ilmiah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yang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ditulis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mencakup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: </a:t>
            </a:r>
            <a:endParaRPr lang="en-US" sz="20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Abstrak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Latar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Belakang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Identifikasi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dan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Perumusan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Masalah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Maksud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dan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Tujuan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Perumusan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Matematika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Algoritma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Tinjauan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Pustaka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Tinjauan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Penelitian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Terdahulu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bila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ada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),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serta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teori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untuk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menjadi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landasan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dilakukannya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penelitian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Hipotesis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Metodologi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Rancangan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Penelitian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Hasil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Pengamatan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sekaligus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Kompleksitas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Waktu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Algoritma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Analisa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Kesimpulan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9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687098" y="2268334"/>
            <a:ext cx="6606457" cy="1941159"/>
            <a:chOff x="2687098" y="2268334"/>
            <a:chExt cx="6606457" cy="1941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4191" y="2268334"/>
              <a:ext cx="1637747" cy="16377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0693" y="2268334"/>
              <a:ext cx="1693793" cy="1693793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131489" y="3087207"/>
              <a:ext cx="168965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87098" y="3867485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berjalan</a:t>
              </a:r>
              <a:endParaRPr lang="en-US" sz="14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1623" y="3901716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bangkrut</a:t>
              </a:r>
              <a:endParaRPr lang="en-US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5376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687098" y="2268334"/>
            <a:ext cx="6606457" cy="1941159"/>
            <a:chOff x="2687098" y="2268334"/>
            <a:chExt cx="6606457" cy="1941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4191" y="2268334"/>
              <a:ext cx="1637747" cy="16377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0693" y="2268334"/>
              <a:ext cx="1693793" cy="1693793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131489" y="3087207"/>
              <a:ext cx="168965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87098" y="3867485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berjalan</a:t>
              </a:r>
              <a:endParaRPr lang="en-US" sz="14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1623" y="3901716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bangkrut</a:t>
              </a:r>
              <a:endParaRPr lang="en-US" sz="1400" dirty="0" smtClean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69793" y="4254282"/>
            <a:ext cx="9481916" cy="1962723"/>
            <a:chOff x="1269793" y="4254282"/>
            <a:chExt cx="9481916" cy="19627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886" y="4254282"/>
              <a:ext cx="1637747" cy="1637747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3539668" y="5207552"/>
              <a:ext cx="1299362" cy="9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269793" y="5816354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berjalan</a:t>
              </a:r>
              <a:endParaRPr lang="en-US" sz="1400" dirty="0" smtClean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083" y="4633844"/>
              <a:ext cx="1147417" cy="1147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4486" y="4406453"/>
              <a:ext cx="1222514" cy="147973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599777" y="5909228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/>
                <a:t>Decision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7236553" y="5198164"/>
              <a:ext cx="1299362" cy="9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367027" y="2170797"/>
            <a:ext cx="7496301" cy="1951431"/>
            <a:chOff x="387626" y="2474843"/>
            <a:chExt cx="1570383" cy="124239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7626" y="2474843"/>
              <a:ext cx="1570383" cy="12423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87626" y="2474843"/>
              <a:ext cx="1560444" cy="12423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934785" y="5816353"/>
            <a:ext cx="2151932" cy="52322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Pengujian</a:t>
            </a:r>
            <a:r>
              <a:rPr lang="en-US" sz="1400" dirty="0" smtClean="0"/>
              <a:t> data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391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Diharapkan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model yang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membantu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pengecekan</a:t>
            </a:r>
            <a:r>
              <a:rPr lang="en-US" dirty="0" smtClean="0"/>
              <a:t> </a:t>
            </a:r>
            <a:r>
              <a:rPr lang="en-US" dirty="0" err="1" smtClean="0"/>
              <a:t>berkala</a:t>
            </a:r>
            <a:r>
              <a:rPr lang="en-US" dirty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keuangan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kebangkrutan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ditentukannya</a:t>
            </a:r>
            <a:r>
              <a:rPr lang="en-US" dirty="0" smtClean="0"/>
              <a:t> </a:t>
            </a:r>
            <a:r>
              <a:rPr lang="en-US" dirty="0" err="1" smtClean="0"/>
              <a:t>kebangkrutan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tepat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selanjutnya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Permasalahan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6623" y="3206496"/>
            <a:ext cx="2389875" cy="9875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Data?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639" y="3206496"/>
            <a:ext cx="2389875" cy="9875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9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2489720"/>
            <a:ext cx="5184687" cy="281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82" y="2132803"/>
            <a:ext cx="4129166" cy="35276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2624" y="5413248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Multilayer Perceptron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4903" y="5411995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3201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>: MLP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2489720"/>
            <a:ext cx="5184687" cy="2813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2624" y="5413248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Multilayer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790944" y="2401824"/>
                <a:ext cx="4854311" cy="2585323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Sum Function: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f(x) = sum((</a:t>
                </a:r>
                <a:r>
                  <a:rPr lang="en-US" dirty="0" err="1" smtClean="0"/>
                  <a:t>w.x</a:t>
                </a:r>
                <a:r>
                  <a:rPr lang="en-US" dirty="0" smtClean="0"/>
                  <a:t> + b))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 smtClean="0"/>
                  <a:t>ReLU</a:t>
                </a:r>
                <a:r>
                  <a:rPr lang="en-US" dirty="0" smtClean="0"/>
                  <a:t> Activation: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/>
                  <a:t>f</a:t>
                </a:r>
                <a:r>
                  <a:rPr lang="en-US" dirty="0" smtClean="0"/>
                  <a:t>(x) = max(0,x)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/>
                  <a:t>f</a:t>
                </a:r>
                <a:r>
                  <a:rPr lang="en-US" dirty="0" smtClean="0"/>
                  <a:t>(x)’ = 0; x</a:t>
                </a:r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</m:oMath>
                </a14:m>
                <a:r>
                  <a:rPr lang="en-US" dirty="0" smtClean="0"/>
                  <a:t>0 </a:t>
                </a:r>
                <a:r>
                  <a:rPr lang="en-US" dirty="0" err="1" smtClean="0"/>
                  <a:t>atau</a:t>
                </a:r>
                <a:r>
                  <a:rPr lang="en-US" dirty="0" smtClean="0"/>
                  <a:t> 1;x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44" y="2401824"/>
                <a:ext cx="4854311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005" b="-7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4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11/26/18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>: k-Nearest Neighbors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2" y="2132803"/>
            <a:ext cx="4129166" cy="3527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44903" y="5411995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k</a:t>
            </a:r>
            <a:r>
              <a:rPr lang="en-US" i="1" dirty="0" smtClean="0"/>
              <a:t>-Nearest Neighbors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9878" y="2328672"/>
            <a:ext cx="6441754" cy="287731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9878" y="2372881"/>
                <a:ext cx="6308404" cy="93301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Euclidean Distance: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d</a:t>
                </a:r>
                <a:r>
                  <a:rPr lang="en-US" dirty="0" smtClean="0"/>
                  <a:t>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− 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78" y="2372881"/>
                <a:ext cx="6308404" cy="933012"/>
              </a:xfrm>
              <a:prstGeom prst="rect">
                <a:avLst/>
              </a:prstGeom>
              <a:blipFill rotWithShape="0">
                <a:blip r:embed="rId3"/>
                <a:stretch>
                  <a:fillRect l="-773" t="-3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643</Words>
  <Application>Microsoft Macintosh PowerPoint</Application>
  <PresentationFormat>Widescreen</PresentationFormat>
  <Paragraphs>150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Brush Script Std</vt:lpstr>
      <vt:lpstr>Calibri</vt:lpstr>
      <vt:lpstr>Calibri Light</vt:lpstr>
      <vt:lpstr>Cambria Math</vt:lpstr>
      <vt:lpstr>Corbel</vt:lpstr>
      <vt:lpstr>Lucida Grande</vt:lpstr>
      <vt:lpstr>MS PGothic</vt:lpstr>
      <vt:lpstr>ＭＳ Ｐゴシック</vt:lpstr>
      <vt:lpstr>Times New Roman</vt:lpstr>
      <vt:lpstr>Verdana</vt:lpstr>
      <vt:lpstr>Wingdings</vt:lpstr>
      <vt:lpstr>Office Theme</vt:lpstr>
      <vt:lpstr>template_informatika_slide</vt:lpstr>
      <vt:lpstr>1_template_informatika_slide</vt:lpstr>
      <vt:lpstr>Komputasi Finansial</vt:lpstr>
      <vt:lpstr>Petunjuk Pembuatan Slide</vt:lpstr>
      <vt:lpstr>Latar Belakang</vt:lpstr>
      <vt:lpstr>Latar Belakang</vt:lpstr>
      <vt:lpstr>Tujuan</vt:lpstr>
      <vt:lpstr>Permasalahan</vt:lpstr>
      <vt:lpstr>Algoritma</vt:lpstr>
      <vt:lpstr>Algoritma: MLP</vt:lpstr>
      <vt:lpstr>Algoritma: k-Nearest Neighbors</vt:lpstr>
      <vt:lpstr>Tinjauan Pustaka</vt:lpstr>
      <vt:lpstr>Skenario Penelitian</vt:lpstr>
      <vt:lpstr>Hasil Pengamatan: Hasil Akurasi kNN</vt:lpstr>
      <vt:lpstr>Hasil Pengamatan: Hasil Akurasi MLP</vt:lpstr>
      <vt:lpstr>Hasil Pengamatan: Hasil Akurasi MLP</vt:lpstr>
      <vt:lpstr>Hasil Pengamatan: Kompleksitas kNN</vt:lpstr>
      <vt:lpstr>Hasil Pengamatan: Kompleksitas MLP</vt:lpstr>
      <vt:lpstr>Analisa</vt:lpstr>
      <vt:lpstr>Kesimpulan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ASUS_</dc:creator>
  <cp:lastModifiedBy>Indra Aristya</cp:lastModifiedBy>
  <cp:revision>136</cp:revision>
  <dcterms:created xsi:type="dcterms:W3CDTF">2017-09-26T09:01:53Z</dcterms:created>
  <dcterms:modified xsi:type="dcterms:W3CDTF">2018-11-26T08:23:56Z</dcterms:modified>
</cp:coreProperties>
</file>